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98" r:id="rId3"/>
    <p:sldId id="279" r:id="rId4"/>
    <p:sldId id="274" r:id="rId5"/>
    <p:sldId id="263" r:id="rId6"/>
    <p:sldId id="275" r:id="rId7"/>
    <p:sldId id="276" r:id="rId8"/>
    <p:sldId id="264" r:id="rId9"/>
    <p:sldId id="282" r:id="rId10"/>
    <p:sldId id="280" r:id="rId11"/>
    <p:sldId id="289" r:id="rId12"/>
    <p:sldId id="290" r:id="rId13"/>
    <p:sldId id="296" r:id="rId14"/>
    <p:sldId id="267" r:id="rId15"/>
    <p:sldId id="285" r:id="rId16"/>
    <p:sldId id="297" r:id="rId17"/>
    <p:sldId id="266" r:id="rId18"/>
    <p:sldId id="283" r:id="rId19"/>
    <p:sldId id="294" r:id="rId20"/>
    <p:sldId id="268" r:id="rId21"/>
    <p:sldId id="288" r:id="rId22"/>
    <p:sldId id="295" r:id="rId23"/>
    <p:sldId id="284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DD6E9"/>
    <a:srgbClr val="A34180"/>
    <a:srgbClr val="5348E8"/>
    <a:srgbClr val="4C1918"/>
    <a:srgbClr val="2A170F"/>
    <a:srgbClr val="D1DAE5"/>
    <a:srgbClr val="C2CDDC"/>
    <a:srgbClr val="758DAF"/>
    <a:srgbClr val="27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51613" autoAdjust="0"/>
  </p:normalViewPr>
  <p:slideViewPr>
    <p:cSldViewPr snapToGrid="0">
      <p:cViewPr varScale="1">
        <p:scale>
          <a:sx n="70" d="100"/>
          <a:sy n="70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2400" i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Статистика численности детей с ограниченными возможностями здоровья (в </a:t>
            </a:r>
            <a:r>
              <a:rPr lang="ru-RU" sz="2400" i="1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т.ч.детей-инвалидов</a:t>
            </a:r>
            <a:r>
              <a:rPr lang="ru-RU" sz="2400" i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2400" i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РФ</a:t>
            </a:r>
          </a:p>
        </c:rich>
      </c:tx>
      <c:layout>
        <c:manualLayout>
          <c:xMode val="edge"/>
          <c:yMode val="edge"/>
          <c:x val="0.10466666666666671"/>
          <c:y val="3.148148148148149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Статистика численности детей с ограниченными возможностями здоровья (в т.ч.детей-инвалидов) в РФ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34180"/>
              </a:solidFill>
              <a:ln>
                <a:solidFill>
                  <a:prstClr val="black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0B-4708-A7B0-8F4F0DBE3723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0B-4708-A7B0-8F4F0DBE372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0B-4708-A7B0-8F4F0DBE3723}"/>
              </c:ext>
            </c:extLst>
          </c:dPt>
          <c:dPt>
            <c:idx val="3"/>
            <c:invertIfNegative val="0"/>
            <c:bubble3D val="0"/>
            <c:spPr>
              <a:solidFill>
                <a:srgbClr val="5348E8"/>
              </a:solidFill>
              <a:ln>
                <a:solidFill>
                  <a:prstClr val="black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0B-4708-A7B0-8F4F0DBE3723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prstClr val="black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0B-4708-A7B0-8F4F0DBE3723}"/>
              </c:ext>
            </c:extLst>
          </c:dPt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790000</c:v>
                </c:pt>
                <c:pt idx="1">
                  <c:v>870000</c:v>
                </c:pt>
                <c:pt idx="2">
                  <c:v>1000000</c:v>
                </c:pt>
                <c:pt idx="3">
                  <c:v>1500000</c:v>
                </c:pt>
                <c:pt idx="4">
                  <c:v>2000000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10B-4708-A7B0-8F4F0DBE3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15488"/>
        <c:axId val="4825472"/>
        <c:axId val="0"/>
      </c:bar3DChart>
      <c:catAx>
        <c:axId val="481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25472"/>
        <c:crosses val="autoZero"/>
        <c:auto val="1"/>
        <c:lblAlgn val="ctr"/>
        <c:lblOffset val="100"/>
        <c:noMultiLvlLbl val="0"/>
      </c:catAx>
      <c:valAx>
        <c:axId val="4825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15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241EC-65D7-4A85-9D9F-4079A20C73C1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1BD4DA73-B464-4F05-A2E6-9CB712E16B88}">
      <dgm:prSet phldrT="[Текст]" custT="1"/>
      <dgm:spPr/>
      <dgm:t>
        <a:bodyPr/>
        <a:lstStyle/>
        <a:p>
          <a:r>
            <a:rPr lang="ru-RU" sz="6000" b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</a:rPr>
            <a:t>Ребенок</a:t>
          </a:r>
          <a:endParaRPr lang="ru-RU" sz="6000" b="1" dirty="0">
            <a:solidFill>
              <a:schemeClr val="accent5">
                <a:lumMod val="50000"/>
              </a:schemeClr>
            </a:solidFill>
            <a:latin typeface="Monotype Corsiva" pitchFamily="66" charset="0"/>
          </a:endParaRPr>
        </a:p>
      </dgm:t>
    </dgm:pt>
    <dgm:pt modelId="{F8C4FF2E-8BF7-48E8-8BAA-F494AEE560EA}" type="parTrans" cxnId="{FC56F528-3A8F-42FE-BD30-2EA53FFB4ACE}">
      <dgm:prSet/>
      <dgm:spPr/>
      <dgm:t>
        <a:bodyPr/>
        <a:lstStyle/>
        <a:p>
          <a:endParaRPr lang="ru-RU"/>
        </a:p>
      </dgm:t>
    </dgm:pt>
    <dgm:pt modelId="{FD133413-B963-4C79-93D8-127B46BD21C7}" type="sibTrans" cxnId="{FC56F528-3A8F-42FE-BD30-2EA53FFB4ACE}">
      <dgm:prSet/>
      <dgm:spPr/>
      <dgm:t>
        <a:bodyPr/>
        <a:lstStyle/>
        <a:p>
          <a:endParaRPr lang="ru-RU"/>
        </a:p>
      </dgm:t>
    </dgm:pt>
    <dgm:pt modelId="{49DEBAC2-A106-4219-BD66-4453D21C5F49}">
      <dgm:prSet phldrT="[Текст]" custT="1"/>
      <dgm:spPr/>
      <dgm:t>
        <a:bodyPr/>
        <a:lstStyle/>
        <a:p>
          <a:r>
            <a:rPr lang="ru-RU" sz="6000" b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</a:rPr>
            <a:t>Родитель</a:t>
          </a:r>
          <a:endParaRPr lang="ru-RU" sz="6000" b="1" dirty="0">
            <a:solidFill>
              <a:schemeClr val="accent5">
                <a:lumMod val="50000"/>
              </a:schemeClr>
            </a:solidFill>
            <a:latin typeface="Monotype Corsiva" pitchFamily="66" charset="0"/>
          </a:endParaRPr>
        </a:p>
      </dgm:t>
    </dgm:pt>
    <dgm:pt modelId="{10DAC480-F254-4029-BA1A-F510AEB6FF48}" type="parTrans" cxnId="{6A17F81E-7602-47B8-8588-04F1FD3F1E79}">
      <dgm:prSet/>
      <dgm:spPr/>
      <dgm:t>
        <a:bodyPr/>
        <a:lstStyle/>
        <a:p>
          <a:endParaRPr lang="ru-RU"/>
        </a:p>
      </dgm:t>
    </dgm:pt>
    <dgm:pt modelId="{8187938B-3F1C-4CBE-90B7-D02B5BDD56FF}" type="sibTrans" cxnId="{6A17F81E-7602-47B8-8588-04F1FD3F1E79}">
      <dgm:prSet/>
      <dgm:spPr/>
      <dgm:t>
        <a:bodyPr/>
        <a:lstStyle/>
        <a:p>
          <a:endParaRPr lang="ru-RU"/>
        </a:p>
      </dgm:t>
    </dgm:pt>
    <dgm:pt modelId="{B27220FA-2A19-4747-934B-B97A72FEAF5D}">
      <dgm:prSet phldrT="[Текст]" custT="1"/>
      <dgm:spPr/>
      <dgm:t>
        <a:bodyPr/>
        <a:lstStyle/>
        <a:p>
          <a:r>
            <a:rPr lang="ru-RU" sz="6000" b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</a:rPr>
            <a:t>Педагог</a:t>
          </a:r>
          <a:endParaRPr lang="ru-RU" sz="6000" b="1" dirty="0">
            <a:solidFill>
              <a:schemeClr val="accent5">
                <a:lumMod val="50000"/>
              </a:schemeClr>
            </a:solidFill>
            <a:latin typeface="Monotype Corsiva" pitchFamily="66" charset="0"/>
          </a:endParaRPr>
        </a:p>
      </dgm:t>
    </dgm:pt>
    <dgm:pt modelId="{8F1F207F-8CCE-435A-A825-14BB979D277C}" type="parTrans" cxnId="{59774BEB-C9EE-4398-916E-3762E53BBEE8}">
      <dgm:prSet/>
      <dgm:spPr/>
      <dgm:t>
        <a:bodyPr/>
        <a:lstStyle/>
        <a:p>
          <a:endParaRPr lang="ru-RU"/>
        </a:p>
      </dgm:t>
    </dgm:pt>
    <dgm:pt modelId="{42F72E37-F840-4658-8F81-BDFC004903B9}" type="sibTrans" cxnId="{59774BEB-C9EE-4398-916E-3762E53BBEE8}">
      <dgm:prSet/>
      <dgm:spPr/>
      <dgm:t>
        <a:bodyPr/>
        <a:lstStyle/>
        <a:p>
          <a:endParaRPr lang="ru-RU"/>
        </a:p>
      </dgm:t>
    </dgm:pt>
    <dgm:pt modelId="{C8E5C1D5-CDDD-4EA1-8023-94A71B25A835}" type="pres">
      <dgm:prSet presAssocID="{621241EC-65D7-4A85-9D9F-4079A20C73C1}" presName="compositeShape" presStyleCnt="0">
        <dgm:presLayoutVars>
          <dgm:chMax val="7"/>
          <dgm:dir/>
          <dgm:resizeHandles val="exact"/>
        </dgm:presLayoutVars>
      </dgm:prSet>
      <dgm:spPr/>
    </dgm:pt>
    <dgm:pt modelId="{57BA6D23-AAAF-4B03-8E38-EBF7B99489D1}" type="pres">
      <dgm:prSet presAssocID="{1BD4DA73-B464-4F05-A2E6-9CB712E16B88}" presName="circ1" presStyleLbl="vennNode1" presStyleIdx="0" presStyleCnt="3" custScaleX="193252" custScaleY="112342" custLinFactNeighborX="-967" custLinFactNeighborY="7251"/>
      <dgm:spPr/>
      <dgm:t>
        <a:bodyPr/>
        <a:lstStyle/>
        <a:p>
          <a:endParaRPr lang="ru-RU"/>
        </a:p>
      </dgm:t>
    </dgm:pt>
    <dgm:pt modelId="{060E2661-4B4B-4C98-8ACC-F6F52E6F49F8}" type="pres">
      <dgm:prSet presAssocID="{1BD4DA73-B464-4F05-A2E6-9CB712E16B8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2697A-415B-4ED8-AB8E-5ED78CBF8E61}" type="pres">
      <dgm:prSet presAssocID="{49DEBAC2-A106-4219-BD66-4453D21C5F49}" presName="circ2" presStyleLbl="vennNode1" presStyleIdx="1" presStyleCnt="3" custScaleX="187709" custScaleY="106252" custLinFactNeighborX="5104" custLinFactNeighborY="-1985"/>
      <dgm:spPr/>
      <dgm:t>
        <a:bodyPr/>
        <a:lstStyle/>
        <a:p>
          <a:endParaRPr lang="ru-RU"/>
        </a:p>
      </dgm:t>
    </dgm:pt>
    <dgm:pt modelId="{E244A209-2496-44A2-A8A2-5B06AB15DEB6}" type="pres">
      <dgm:prSet presAssocID="{49DEBAC2-A106-4219-BD66-4453D21C5F4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EF50B-18D0-43EB-8BDF-A3F9CB7D11BA}" type="pres">
      <dgm:prSet presAssocID="{B27220FA-2A19-4747-934B-B97A72FEAF5D}" presName="circ3" presStyleLbl="vennNode1" presStyleIdx="2" presStyleCnt="3" custScaleX="191783" custLinFactNeighborX="-9668" custLinFactNeighborY="-1450"/>
      <dgm:spPr/>
      <dgm:t>
        <a:bodyPr/>
        <a:lstStyle/>
        <a:p>
          <a:endParaRPr lang="ru-RU"/>
        </a:p>
      </dgm:t>
    </dgm:pt>
    <dgm:pt modelId="{C2E9DB40-98B7-419C-A31B-CD23B2F9163B}" type="pres">
      <dgm:prSet presAssocID="{B27220FA-2A19-4747-934B-B97A72FEAF5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56F528-3A8F-42FE-BD30-2EA53FFB4ACE}" srcId="{621241EC-65D7-4A85-9D9F-4079A20C73C1}" destId="{1BD4DA73-B464-4F05-A2E6-9CB712E16B88}" srcOrd="0" destOrd="0" parTransId="{F8C4FF2E-8BF7-48E8-8BAA-F494AEE560EA}" sibTransId="{FD133413-B963-4C79-93D8-127B46BD21C7}"/>
    <dgm:cxn modelId="{59774BEB-C9EE-4398-916E-3762E53BBEE8}" srcId="{621241EC-65D7-4A85-9D9F-4079A20C73C1}" destId="{B27220FA-2A19-4747-934B-B97A72FEAF5D}" srcOrd="2" destOrd="0" parTransId="{8F1F207F-8CCE-435A-A825-14BB979D277C}" sibTransId="{42F72E37-F840-4658-8F81-BDFC004903B9}"/>
    <dgm:cxn modelId="{6A17F81E-7602-47B8-8588-04F1FD3F1E79}" srcId="{621241EC-65D7-4A85-9D9F-4079A20C73C1}" destId="{49DEBAC2-A106-4219-BD66-4453D21C5F49}" srcOrd="1" destOrd="0" parTransId="{10DAC480-F254-4029-BA1A-F510AEB6FF48}" sibTransId="{8187938B-3F1C-4CBE-90B7-D02B5BDD56FF}"/>
    <dgm:cxn modelId="{4F5BAD64-5320-4EFE-8B27-C07836874030}" type="presOf" srcId="{1BD4DA73-B464-4F05-A2E6-9CB712E16B88}" destId="{57BA6D23-AAAF-4B03-8E38-EBF7B99489D1}" srcOrd="0" destOrd="0" presId="urn:microsoft.com/office/officeart/2005/8/layout/venn1"/>
    <dgm:cxn modelId="{C46945E1-60E3-4EA5-A46C-F40C4BC3732B}" type="presOf" srcId="{621241EC-65D7-4A85-9D9F-4079A20C73C1}" destId="{C8E5C1D5-CDDD-4EA1-8023-94A71B25A835}" srcOrd="0" destOrd="0" presId="urn:microsoft.com/office/officeart/2005/8/layout/venn1"/>
    <dgm:cxn modelId="{E1F9AA03-69C4-4FB6-A636-24E4F164D1A5}" type="presOf" srcId="{49DEBAC2-A106-4219-BD66-4453D21C5F49}" destId="{E244A209-2496-44A2-A8A2-5B06AB15DEB6}" srcOrd="1" destOrd="0" presId="urn:microsoft.com/office/officeart/2005/8/layout/venn1"/>
    <dgm:cxn modelId="{CA79C914-6EF4-4D6F-AE22-3D83A325BABE}" type="presOf" srcId="{B27220FA-2A19-4747-934B-B97A72FEAF5D}" destId="{757EF50B-18D0-43EB-8BDF-A3F9CB7D11BA}" srcOrd="0" destOrd="0" presId="urn:microsoft.com/office/officeart/2005/8/layout/venn1"/>
    <dgm:cxn modelId="{065CAC71-5231-4B67-A2FC-F0C35C231060}" type="presOf" srcId="{49DEBAC2-A106-4219-BD66-4453D21C5F49}" destId="{FA22697A-415B-4ED8-AB8E-5ED78CBF8E61}" srcOrd="0" destOrd="0" presId="urn:microsoft.com/office/officeart/2005/8/layout/venn1"/>
    <dgm:cxn modelId="{5D7848DC-3228-420D-97CA-174B0BBBA204}" type="presOf" srcId="{1BD4DA73-B464-4F05-A2E6-9CB712E16B88}" destId="{060E2661-4B4B-4C98-8ACC-F6F52E6F49F8}" srcOrd="1" destOrd="0" presId="urn:microsoft.com/office/officeart/2005/8/layout/venn1"/>
    <dgm:cxn modelId="{5CD339BB-CC73-456F-9E24-2189456A394D}" type="presOf" srcId="{B27220FA-2A19-4747-934B-B97A72FEAF5D}" destId="{C2E9DB40-98B7-419C-A31B-CD23B2F9163B}" srcOrd="1" destOrd="0" presId="urn:microsoft.com/office/officeart/2005/8/layout/venn1"/>
    <dgm:cxn modelId="{00E4661A-B42B-4CA0-A1FB-5A60D7A1C67F}" type="presParOf" srcId="{C8E5C1D5-CDDD-4EA1-8023-94A71B25A835}" destId="{57BA6D23-AAAF-4B03-8E38-EBF7B99489D1}" srcOrd="0" destOrd="0" presId="urn:microsoft.com/office/officeart/2005/8/layout/venn1"/>
    <dgm:cxn modelId="{91C7A361-8EE1-43FA-9173-7F9035830B29}" type="presParOf" srcId="{C8E5C1D5-CDDD-4EA1-8023-94A71B25A835}" destId="{060E2661-4B4B-4C98-8ACC-F6F52E6F49F8}" srcOrd="1" destOrd="0" presId="urn:microsoft.com/office/officeart/2005/8/layout/venn1"/>
    <dgm:cxn modelId="{87A362FC-4CF9-4118-93FB-B4539CF73598}" type="presParOf" srcId="{C8E5C1D5-CDDD-4EA1-8023-94A71B25A835}" destId="{FA22697A-415B-4ED8-AB8E-5ED78CBF8E61}" srcOrd="2" destOrd="0" presId="urn:microsoft.com/office/officeart/2005/8/layout/venn1"/>
    <dgm:cxn modelId="{4EB41239-E2F1-426D-BFEC-C7757B485092}" type="presParOf" srcId="{C8E5C1D5-CDDD-4EA1-8023-94A71B25A835}" destId="{E244A209-2496-44A2-A8A2-5B06AB15DEB6}" srcOrd="3" destOrd="0" presId="urn:microsoft.com/office/officeart/2005/8/layout/venn1"/>
    <dgm:cxn modelId="{0696AF97-52BB-4002-89A0-EE4899C3C694}" type="presParOf" srcId="{C8E5C1D5-CDDD-4EA1-8023-94A71B25A835}" destId="{757EF50B-18D0-43EB-8BDF-A3F9CB7D11BA}" srcOrd="4" destOrd="0" presId="urn:microsoft.com/office/officeart/2005/8/layout/venn1"/>
    <dgm:cxn modelId="{C769CE8F-3B86-4EC6-8695-67F956CCF1E7}" type="presParOf" srcId="{C8E5C1D5-CDDD-4EA1-8023-94A71B25A835}" destId="{C2E9DB40-98B7-419C-A31B-CD23B2F9163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A6D23-AAAF-4B03-8E38-EBF7B99489D1}">
      <dsp:nvSpPr>
        <dsp:cNvPr id="0" name=""/>
        <dsp:cNvSpPr/>
      </dsp:nvSpPr>
      <dsp:spPr>
        <a:xfrm>
          <a:off x="1804044" y="213120"/>
          <a:ext cx="5538861" cy="32198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</a:rPr>
            <a:t>Ребенок</a:t>
          </a:r>
          <a:endParaRPr lang="ru-RU" sz="6000" b="1" kern="1200" dirty="0">
            <a:solidFill>
              <a:schemeClr val="accent5">
                <a:lumMod val="50000"/>
              </a:schemeClr>
            </a:solidFill>
            <a:latin typeface="Monotype Corsiva" pitchFamily="66" charset="0"/>
          </a:endParaRPr>
        </a:p>
      </dsp:txBody>
      <dsp:txXfrm>
        <a:off x="2542559" y="776598"/>
        <a:ext cx="4061832" cy="1448942"/>
      </dsp:txXfrm>
    </dsp:sp>
    <dsp:sp modelId="{FA22697A-415B-4ED8-AB8E-5ED78CBF8E61}">
      <dsp:nvSpPr>
        <dsp:cNvPr id="0" name=""/>
        <dsp:cNvSpPr/>
      </dsp:nvSpPr>
      <dsp:spPr>
        <a:xfrm>
          <a:off x="3091679" y="1827012"/>
          <a:ext cx="5379992" cy="30453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</a:rPr>
            <a:t>Родитель</a:t>
          </a:r>
          <a:endParaRPr lang="ru-RU" sz="6000" b="1" kern="1200" dirty="0">
            <a:solidFill>
              <a:schemeClr val="accent5">
                <a:lumMod val="50000"/>
              </a:schemeClr>
            </a:solidFill>
            <a:latin typeface="Monotype Corsiva" pitchFamily="66" charset="0"/>
          </a:endParaRPr>
        </a:p>
      </dsp:txBody>
      <dsp:txXfrm>
        <a:off x="4737060" y="2613721"/>
        <a:ext cx="3227995" cy="1674928"/>
      </dsp:txXfrm>
    </dsp:sp>
    <dsp:sp modelId="{757EF50B-18D0-43EB-8BDF-A3F9CB7D11BA}">
      <dsp:nvSpPr>
        <dsp:cNvPr id="0" name=""/>
        <dsp:cNvSpPr/>
      </dsp:nvSpPr>
      <dsp:spPr>
        <a:xfrm>
          <a:off x="541517" y="1931941"/>
          <a:ext cx="5496758" cy="28661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</a:rPr>
            <a:t>Педагог</a:t>
          </a:r>
          <a:endParaRPr lang="ru-RU" sz="6000" b="1" kern="1200" dirty="0">
            <a:solidFill>
              <a:schemeClr val="accent5">
                <a:lumMod val="50000"/>
              </a:schemeClr>
            </a:solidFill>
            <a:latin typeface="Monotype Corsiva" pitchFamily="66" charset="0"/>
          </a:endParaRPr>
        </a:p>
      </dsp:txBody>
      <dsp:txXfrm>
        <a:off x="1059128" y="2672359"/>
        <a:ext cx="3298055" cy="1576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087" y="1465729"/>
            <a:ext cx="7900264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69891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287388"/>
            <a:ext cx="2362200" cy="1570612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 rot="16200000">
            <a:off x="6504494" y="5564694"/>
            <a:ext cx="1570612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81798" y="5278442"/>
            <a:ext cx="2362202" cy="10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 rot="10800000">
            <a:off x="6768236" y="2803462"/>
            <a:ext cx="2362202" cy="24749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4412355" y="4439410"/>
            <a:ext cx="2362202" cy="247497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49" y="1804086"/>
            <a:ext cx="6586149" cy="50539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5175" y="1419953"/>
            <a:ext cx="8178823" cy="200695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8918" y="284206"/>
            <a:ext cx="85632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Мастер-класс: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«Нормативно-правовой аспект сопровождения ребенка с ОВЗ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дошкольной образовательной организации»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994" y="4062746"/>
            <a:ext cx="48815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Хамидуллина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А.З.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старший воспитатель высшей кв. категории МАДОУ "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ЦРР-детский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сад №16" Ново-Савиновского района г.Казани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Зинатуллина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Э.В.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старший воспитатель первой кв. категории МБДОУ «Детский сад №12 комбинированного вида» Ново-Савиновского района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г.Казани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0" y="845127"/>
          <a:ext cx="9143999" cy="4934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77490" y="3034145"/>
            <a:ext cx="1911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59782" y="5527964"/>
            <a:ext cx="1884218" cy="1330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5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35527" y="231407"/>
            <a:ext cx="8686800" cy="6442348"/>
          </a:xfrm>
          <a:prstGeom prst="verticalScroll">
            <a:avLst/>
          </a:prstGeom>
          <a:solidFill>
            <a:srgbClr val="CDD6E9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1418" y="318655"/>
            <a:ext cx="5860472" cy="6096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педагогами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0763" y="1083137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Рабочая программа педагога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60763" y="1408823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план работы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60763" y="1721276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по самообразования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60763" y="1999205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специалистов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60763" y="2304005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обучение по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АООП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60763" y="2608805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психолого-педагогическое обследование ребенка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60763" y="2913605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маршрут сопровождения ребенка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60763" y="3218405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Циклограмма рабочего времени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60763" y="3509365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Комплексно-тематический план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60763" y="3791034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работы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60763" y="4110987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60763" y="4434720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работы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60763" y="4739520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60763" y="5050341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заседаний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60763" y="5344437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План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специалистов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60763" y="5790933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Журнал движения ребенка (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лекотека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35527" y="231407"/>
            <a:ext cx="8686800" cy="6360462"/>
          </a:xfrm>
          <a:prstGeom prst="verticalScroll">
            <a:avLst/>
          </a:prstGeom>
          <a:solidFill>
            <a:srgbClr val="CDD6E9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1418" y="318655"/>
            <a:ext cx="5860472" cy="6096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0763" y="1561223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Диагностическое обследование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0763" y="2020081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программа развития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0763" y="2497238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работы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60763" y="2954438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маршрут сопровождения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0763" y="3411638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60763" y="3878381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ребёнка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60763" y="4370813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работы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60763" y="4800748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психолого-педагогическое обследование ребенка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35527" y="231407"/>
            <a:ext cx="8686800" cy="6210958"/>
          </a:xfrm>
          <a:prstGeom prst="verticalScroll">
            <a:avLst/>
          </a:prstGeom>
          <a:solidFill>
            <a:srgbClr val="CDD6E9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lvl="0">
              <a:lnSpc>
                <a:spcPct val="150000"/>
              </a:lnSpc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1418" y="318655"/>
            <a:ext cx="5860472" cy="6096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3300" y="1337592"/>
            <a:ext cx="6818712" cy="458858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Договор между родителем (законным представителем) и заведующим ДОО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60763" y="1913972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02945" y="2352957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зачисление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в ДОО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2945" y="2770205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обучение по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АООП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68414" y="3196843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деятельности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0763" y="3624968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психолого-педагогическое обследование ребенка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60763" y="4105259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с родителями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68414" y="4569344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работы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02945" y="5052695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60763" y="5543986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организации инклюзивной группы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60763" y="5894999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Анкеты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2311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841961"/>
              </p:ext>
            </p:extLst>
          </p:nvPr>
        </p:nvGraphicFramePr>
        <p:xfrm>
          <a:off x="0" y="-1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9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27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271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21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99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08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Методические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участвует в составлении/ разработке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обсуждают, утверждают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5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 с педагогами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Повышение профессиональных компетенций старшего воспитателя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Рабочая программа педагога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Годовой план работы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План работы по самообразования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График работы специалистов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Циклограмма рабочего времени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Комплексно-тематический план работы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Перспективный план работы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Календарный план работы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Индивидуальный маршрут сопровождения ребенка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План взаимодействия специалистов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Журнал движения ребенка (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лекотека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Старший воспитатель, педагоги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Педсовет (протокол № __ от ___)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Совещание при заведующей (протокол № __ от _____)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3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 с детьми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Цель в соответствии с коррекционно-педагогическим направлением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DD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Диагностическое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обследование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Индивидуальная программа развития ребенка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Индивидуальный маршрут сопровождения ребенка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Режим дня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Портфолио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ребёнка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DD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Воспитатели, специалисты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DD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Открытые мероприятия с детьми.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Педсовет (протокол № __ от ___)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Совещание при заведующей (протокол № __ от _____)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DD6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0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 с родителями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Удовлетворение образовательных запросов родителей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DD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Договор между родителем (законным представителем) и заведующим ДОО;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Заявление на зачисление ребёнка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Согласие на обучение по АООП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Согласие на психолого-педагогическое обследование ребенка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План работы с родителями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Консультации для родителей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Анкеты для родителей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DD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Педагоги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DD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Родительские собрания, информационные стенды, сайты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DD6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8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20436" y="1191077"/>
            <a:ext cx="7980219" cy="13061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 дошкольном образовательном учреждении </a:t>
            </a:r>
            <a:r>
              <a:rPr lang="ru-RU" sz="20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диагностико-коррекционного</a:t>
            </a: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–педагогического  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детей и создание условий для их обучения и </a:t>
            </a: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sz="2000" b="1" i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0109" y="3326213"/>
            <a:ext cx="2482210" cy="15644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9388"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Своевременное выявление и всестороннее комплексное обследование детей, испытывающих трудности в освоении программы дошкольного образовательного учреждения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1300" y="2562565"/>
            <a:ext cx="1233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991" y="221673"/>
            <a:ext cx="866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Психолого-медико-педагогический консилиум </a:t>
            </a:r>
            <a:r>
              <a:rPr lang="ru-RU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дошкольной образовательной организации</a:t>
            </a:r>
            <a:r>
              <a:rPr lang="ru-RU" sz="2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ДОО)</a:t>
            </a:r>
            <a:endParaRPr lang="ru-RU" sz="2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43826" y="5265850"/>
            <a:ext cx="3521301" cy="13289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9388"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Консультативная работа с родителями (законными представителями) детей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7528" y="5265850"/>
            <a:ext cx="3338945" cy="13150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388"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Отслеживание динамики развития в начале, в середине и в конце учебного года для уточнения образовательного маршрута, внесение соответствующих корректив)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09454" y="3229232"/>
            <a:ext cx="3546764" cy="17861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9388"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потенциальных возможностей ребёнка для оказания ему целенаправленной коррекционной помощи в условиях данного дошкольного образовательного учреждения, либо направление его на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психолого-медико-педагогическую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комиссию для решения  вопроса об оптимальном педагогическом маршруте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75645" y="3644868"/>
            <a:ext cx="2288246" cy="8855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9388"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программ индивидуального развития детей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235527" y="109182"/>
            <a:ext cx="8686800" cy="6646459"/>
          </a:xfrm>
          <a:prstGeom prst="verticalScroll">
            <a:avLst/>
          </a:prstGeom>
          <a:solidFill>
            <a:srgbClr val="CDD6E9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4335" y="145990"/>
            <a:ext cx="6741994" cy="6096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Психолого-медико-педагогический консилиум дошкольной образовательной организации (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ДОО)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0763" y="979032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Положение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7116" y="1213227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60763" y="1493285"/>
            <a:ext cx="6818712" cy="292856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год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7116" y="1784425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год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0763" y="2076695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7116" y="2350588"/>
            <a:ext cx="6818712" cy="52422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заявления от родителей о согласии на психолого-педагогическое обследование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60763" y="2819975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записи на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47116" y="3110565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заключений и рекомендаций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47116" y="3415365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обучение по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АООП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60763" y="3661765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Анамнестическая выписка из истории развития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60763" y="3958587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психолого-педагогическое обследование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60763" y="4282320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специалистов (учителя-дефектолога, коррекционного педагога, учителя-логопеда, педагога-психолога, тифлопедагога и т.д.)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60763" y="4633951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60763" y="4938751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Комплексно-тематический план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60763" y="5192037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заседаний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60763" y="5454958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Коллегиальное заключение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/аналитическая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60763" y="5759758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Циклограмма рабочего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60763" y="6059073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характеристика (по запросу родителей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60763" y="6363873"/>
            <a:ext cx="6818712" cy="304800"/>
          </a:xfrm>
          <a:prstGeom prst="rect">
            <a:avLst/>
          </a:prstGeom>
          <a:solidFill>
            <a:srgbClr val="CDD6E9"/>
          </a:solidFill>
          <a:ln>
            <a:solidFill>
              <a:srgbClr val="CDD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заключение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ПМПК</a:t>
            </a:r>
          </a:p>
        </p:txBody>
      </p:sp>
    </p:spTree>
    <p:extLst>
      <p:ext uri="{BB962C8B-B14F-4D97-AF65-F5344CB8AC3E}">
        <p14:creationId xmlns:p14="http://schemas.microsoft.com/office/powerpoint/2010/main" val="343674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6" grpId="0" animBg="1"/>
      <p:bldP spid="18" grpId="0" animBg="1"/>
      <p:bldP spid="19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982729"/>
              </p:ext>
            </p:extLst>
          </p:nvPr>
        </p:nvGraphicFramePr>
        <p:xfrm>
          <a:off x="0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84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642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62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828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596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Методические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участвует в составлении/ разработке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обсуждают, утверждают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1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ПМПк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Психолого-медико-педагогический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консилиум)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ПМПк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как подразделения образовательного учреждения или как центр диагностики и консультации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rgbClr val="CDD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Положение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ПМПк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ПМПк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(1 год)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работы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ПМПк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(1 год)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Бланк заявления от родителей о согласии на психолого-педагогическое обследование ребенка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Журнал записи на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ПМПк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Журнал заключений и рекомендаций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ПМПк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Анамнестическая выписка из истории развития ребенка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Заключение специалистов (учителя-дефектолога, коррекционного педагога, учителя-логопеда, педагога-психолога, тифлопедагога и т.д.)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Протокол заседаний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ПМПк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Коллегиальное заключение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ПМПк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/аналитическая справка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Психолого-педагогическая характеристика (по запросу родителей)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Итоговое заключение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ПМПк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ПМПК</a:t>
                      </a:r>
                      <a:endParaRPr lang="ru-RU" sz="1400" kern="1200" dirty="0" smtClean="0">
                        <a:solidFill>
                          <a:srgbClr val="2701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rgbClr val="CDD6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Заведующий,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старший воспитатель, мед персонал,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специалисты,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коррекционный педагог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rgbClr val="CDD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Педсовет (протокол № __ от ___)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Совещание при заведующей (протокол № __ от _____)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rgbClr val="CDD6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8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6"/>
          <a:stretch/>
        </p:blipFill>
        <p:spPr>
          <a:xfrm>
            <a:off x="1842447" y="2523931"/>
            <a:ext cx="5786651" cy="43340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37779" y="5254388"/>
            <a:ext cx="2006221" cy="1603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187" y="142248"/>
            <a:ext cx="876868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№273-ФЗ </a:t>
            </a:r>
          </a:p>
          <a:p>
            <a:pPr algn="ctr"/>
            <a:r>
              <a:rPr lang="ru-RU" sz="2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РФ»</a:t>
            </a:r>
          </a:p>
          <a:p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3. Статья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открытость образовательной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формируют открытые и общедоступные информационные ресурсы, содержащие информацию об их деятельности, и обеспечивают доступ к таким ресурсам посредством размещения их в информационно-телекоммуникационных сетях, в том числе на официальном сайте образовательной организации в сети "Интернет"</a:t>
            </a:r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5" y="3796353"/>
            <a:ext cx="4265167" cy="3061647"/>
          </a:xfrm>
          <a:prstGeom prst="rect">
            <a:avLst/>
          </a:prstGeom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464023" y="267897"/>
            <a:ext cx="3575713" cy="101334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Договоры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о сотрудничестве с общественными организациями 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464023" y="1433015"/>
            <a:ext cx="3575713" cy="112594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План взаимодействия с общественными организациями 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464023" y="2783007"/>
            <a:ext cx="3575713" cy="1013346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План преемственности со школой (коррекционной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5161128" y="3289680"/>
            <a:ext cx="3575713" cy="966146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Положение о сайте ДОО</a:t>
            </a: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5161128" y="4507174"/>
            <a:ext cx="3575713" cy="1013346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Информация на сайте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27" y="150125"/>
            <a:ext cx="3575713" cy="2734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4206" y="0"/>
            <a:ext cx="84520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Технологическая карта работы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ДОО 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сопровождению ребенка с ОВЗ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759358"/>
              </p:ext>
            </p:extLst>
          </p:nvPr>
        </p:nvGraphicFramePr>
        <p:xfrm>
          <a:off x="1" y="892226"/>
          <a:ext cx="9143998" cy="5965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5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33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674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38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98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08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Методические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участвует в составлении/ разработке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обсуждают, утверждают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57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23" marR="56923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7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097707"/>
              </p:ext>
            </p:extLst>
          </p:nvPr>
        </p:nvGraphicFramePr>
        <p:xfrm>
          <a:off x="0" y="-2"/>
          <a:ext cx="9143999" cy="6802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08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823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21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99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47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Методические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участвует в составлении/ разработке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обсуждают, утверждают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80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Информационная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открытость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Сотрудничество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 сторонними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организациями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Расширение общественных связей, повышение компетенций в вопросе работы с социумом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Освещение деятельности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реализации инклюзивного образования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DD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Договоры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 сотрудничестве с общественными </a:t>
                      </a: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организациями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 взаимодействия с общественными организациями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 преемственности со школой (коррекционной)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Положение о сайте ДОО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Информация на сайте </a:t>
                      </a:r>
                    </a:p>
                  </a:txBody>
                  <a:tcPr marL="68580" marR="68580" marT="0" marB="0">
                    <a:solidFill>
                      <a:srgbClr val="CDD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Старший воспитатель,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педагоги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Старший воспитатель</a:t>
                      </a:r>
                    </a:p>
                  </a:txBody>
                  <a:tcPr marL="68580" marR="68580" marT="0" marB="0">
                    <a:solidFill>
                      <a:srgbClr val="CDD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Педсовет (протокол № __ от ___)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Совещание при заведующей (протокол № __ от _____)</a:t>
                      </a:r>
                    </a:p>
                  </a:txBody>
                  <a:tcPr marL="68580" marR="68580" marT="0" marB="0">
                    <a:solidFill>
                      <a:srgbClr val="CDD6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8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2218" y="526474"/>
            <a:ext cx="8745527" cy="1704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преемственности семейного и общественного воспитания и образования, оказание квалифицированной педагогической помощи родителям (законным представителям) и детям дошкольного возраста, воспитывающимися на дому, поддержка всестороннего развития личности</a:t>
            </a:r>
            <a:r>
              <a:rPr lang="ru-RU" sz="2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0109" y="2854035"/>
            <a:ext cx="8783782" cy="845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9388"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всесторонней помощи детям, не посещающим дошкольное образовательное учреждение, в целях обеспечения равных стартовых возможностей при поступлении в школу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5156" y="2299329"/>
            <a:ext cx="1233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239" y="0"/>
            <a:ext cx="866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Консультативный пункт в ДОО</a:t>
            </a:r>
            <a:endParaRPr lang="ru-RU" sz="2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6254" y="3879273"/>
            <a:ext cx="8783782" cy="8312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9388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консультативной помощи родителям (законным представителям) по различным вопросам воспитания, обучения и развития ребёнка дошкольного возраста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6255" y="4835237"/>
            <a:ext cx="8783781" cy="7619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9388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содействия в социализации детей дошкольного возраста, не посещающих дошкольные образовательные учреждения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6254" y="5749635"/>
            <a:ext cx="8811491" cy="8866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9388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профилактики различных отклонений в физическом, психическом и социальном развитии детей дошкольного возраста, не посещающих дошкольные образовательные организации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-249383" y="-354842"/>
            <a:ext cx="5084618" cy="438651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№1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консультативном пункте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открытии консультативного пункта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зачислении детей и их родителей в консультативный пункт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родителей на разрешение посещать консультативный пункт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заседаний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группах компенсирующей направленности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о результативности работы;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учёта работы консультативного пункта;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посещаемости консультаций, мастер-классов, тренингов;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обучение АООП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неорганизованных детей с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</a:p>
          <a:p>
            <a:pPr algn="just"/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1714019" y="2382463"/>
            <a:ext cx="5924738" cy="465512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№2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консультативном пункте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открытии консультативного пункта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зачислении детей и их родителей в консультативный пункт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родителей на разрешение посещать консультативный пункт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между родителем (законным представителем) и заведующим ДОО;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проведения образовательной деятельности с детьми и родителями (законными представителями).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о результативности работы;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учёта работы консультативного пункт;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посещаемости консультаций, мастер-классов, тренингов;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консультативного пункта;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данных неорганизованных детей с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4288152" y="-156860"/>
            <a:ext cx="5084618" cy="3721083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№3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консультативном пункте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открытии консультативного пункта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заключений и рекомендаций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родителей на разрешение посещать консультативный пункт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между родителем (законным представителем) и заведующим ДОО;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работы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маршрут сопровождения ребенка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взаимодействия специалистов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посещаемости консультаций, мастер-классов, тренингов;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сайте ДОО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неорганизованных детей с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998457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9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46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817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26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99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277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Методические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участвует в составлении/ разработке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обсуждают, утверждают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09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Консультативный пункт</a:t>
                      </a:r>
                    </a:p>
                  </a:txBody>
                  <a:tcPr marL="68580" marR="68580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Обеспечения единства и преемственности семейного и общественного воспитания, повышения педагогической компетентности родителей (законных представителей), воспитывающих детей с ОВЗ дошкольного возраста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-1143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Положение о консультативном пункте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-1143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Приказ об открытии консультативного пункта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-1143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Приказ о зачислении детей и их родителей в консультативный пункт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-1143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Заявления родителей на разрешение посещать консультативный пункт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-1143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Договор между родителем (законным представителем) и заведующим ДОО;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-1143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 проведения образовательной деятельности с детьми и родителями (законными представителями).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-1143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Годовой отчет о результативности работы;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-1143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Журнал учёта работы консультативного пункт;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-1143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Журнал посещаемости консультаций, мастер-классов, тренингов;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-1143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График работы консультативного пункта;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-11430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Банк данных детей с ОВЗ.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Заведующий, старший воспитатель, специалисты, коррекционный педагог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Педсовет (протокол № __ от ___)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Совещание при заведующей (протокол № __ от _____)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1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624945"/>
            <a:ext cx="9144000" cy="1233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"/>
          <p:cNvGrpSpPr/>
          <p:nvPr/>
        </p:nvGrpSpPr>
        <p:grpSpPr>
          <a:xfrm>
            <a:off x="-74638" y="332509"/>
            <a:ext cx="9218638" cy="6123709"/>
            <a:chOff x="-38126" y="404664"/>
            <a:chExt cx="9218638" cy="5832648"/>
          </a:xfrm>
        </p:grpSpPr>
        <p:pic>
          <p:nvPicPr>
            <p:cNvPr id="3" name="Рисунок 2" descr="1e8a5c3c8c9cb714dd2c8e5e72ceff84_X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8126" y="404664"/>
              <a:ext cx="9218638" cy="58326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4067944" y="620688"/>
              <a:ext cx="4896544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1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31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C:\Users\EEIA\Desktop\d2da82660f45a1aeb513f7f502cefc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40" y="-83215"/>
            <a:ext cx="9159140" cy="702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7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3768863" cy="2720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08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183353" y="2265635"/>
            <a:ext cx="7072362" cy="1589464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работы ДОО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реализации инклюзивного образования</a:t>
            </a: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60638" y="0"/>
            <a:ext cx="2059459" cy="1743988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Нормативная база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114685" y="750024"/>
            <a:ext cx="2210180" cy="1500198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</a:t>
            </a: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150190" y="148281"/>
            <a:ext cx="2670738" cy="1617144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(Психолого-медико-педагогический консилиум)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38432" y="3896497"/>
            <a:ext cx="2055342" cy="1743988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педагогами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334899" y="3822358"/>
            <a:ext cx="2154194" cy="1743988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 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447537" y="3912973"/>
            <a:ext cx="2154194" cy="1743988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6734433" y="560174"/>
            <a:ext cx="2261286" cy="1743988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Консультатив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пункт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285101" y="5708819"/>
            <a:ext cx="6672650" cy="949037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Информационная открытость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со сторонними организациями</a:t>
            </a:r>
          </a:p>
        </p:txBody>
      </p:sp>
      <p:cxnSp>
        <p:nvCxnSpPr>
          <p:cNvPr id="14" name="Прямая соединительная линия 13"/>
          <p:cNvCxnSpPr>
            <a:stCxn id="3" idx="2"/>
          </p:cNvCxnSpPr>
          <p:nvPr/>
        </p:nvCxnSpPr>
        <p:spPr>
          <a:xfrm>
            <a:off x="1190368" y="1525990"/>
            <a:ext cx="947351" cy="97007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2"/>
          </p:cNvCxnSpPr>
          <p:nvPr/>
        </p:nvCxnSpPr>
        <p:spPr>
          <a:xfrm>
            <a:off x="3219775" y="2250222"/>
            <a:ext cx="215403" cy="20877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7" idx="2"/>
          </p:cNvCxnSpPr>
          <p:nvPr/>
        </p:nvCxnSpPr>
        <p:spPr>
          <a:xfrm flipH="1">
            <a:off x="5214551" y="1765425"/>
            <a:ext cx="271008" cy="69357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1" idx="2"/>
          </p:cNvCxnSpPr>
          <p:nvPr/>
        </p:nvCxnSpPr>
        <p:spPr>
          <a:xfrm flipH="1">
            <a:off x="7500551" y="2086164"/>
            <a:ext cx="364525" cy="3975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8" idx="0"/>
          </p:cNvCxnSpPr>
          <p:nvPr/>
        </p:nvCxnSpPr>
        <p:spPr>
          <a:xfrm flipV="1">
            <a:off x="1666103" y="3669957"/>
            <a:ext cx="619897" cy="44453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0" idx="0"/>
          </p:cNvCxnSpPr>
          <p:nvPr/>
        </p:nvCxnSpPr>
        <p:spPr>
          <a:xfrm flipV="1">
            <a:off x="4524634" y="3669957"/>
            <a:ext cx="10296" cy="4610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0"/>
          </p:cNvCxnSpPr>
          <p:nvPr/>
        </p:nvCxnSpPr>
        <p:spPr>
          <a:xfrm flipH="1" flipV="1">
            <a:off x="6981568" y="3682314"/>
            <a:ext cx="430428" cy="35804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965622" y="3645243"/>
            <a:ext cx="61783" cy="218714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5980670" y="3657600"/>
            <a:ext cx="24714" cy="217478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7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1"/>
          <a:stretch/>
        </p:blipFill>
        <p:spPr>
          <a:xfrm>
            <a:off x="-74775" y="0"/>
            <a:ext cx="9278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4206" y="0"/>
            <a:ext cx="84520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Технологическая карта работы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ДОО 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сопровождению ребенка с ОВЗ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906651"/>
              </p:ext>
            </p:extLst>
          </p:nvPr>
        </p:nvGraphicFramePr>
        <p:xfrm>
          <a:off x="1" y="707886"/>
          <a:ext cx="9143998" cy="6296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5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33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674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38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98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83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Методические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участвует в составлении/ разработке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обсуждают, утверждают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13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Нормативная база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профессиональных компетенций по вопросам инклюзивного образования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r>
                        <a:rPr lang="ru-RU" sz="1100" b="1" i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Международные документы:</a:t>
                      </a:r>
                      <a:endParaRPr lang="ru-RU" sz="1100" u="sng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Конвенция о правах ребенка (принята ООН 20.11.1989 и вступила в силу 02.09.1990, в РФ 15.09.1990);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Конвенция о правах инвалидов (принята резолюцией 61/106 Генеральной Ассамблеи ООН от 13.12.2006)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tt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.......................................................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100" b="1" i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Федеральные документы:</a:t>
                      </a:r>
                      <a:endParaRPr lang="ru-RU" sz="1100" u="sng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Конституция РФ;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 об образовании 273-фз от 29.12.2012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Письмо МО и Н РФ от 27.03.2000 № 27/901-6 «О психолого-медико-педагогическом консилиуме (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ПМПк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образовательного учреждения»;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Письмо МО и Н РФ от 07.06.2013 г. №ИР 535/07 «О коррекционном и инклюзивном образовании детей»;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Примерная адаптированная основная образовательная программа ДОО (по типам нарушений)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………………………...................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ru-RU" sz="1100" b="1" i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Региональные документы: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Постановление Кабинета Министров Республики Татарстан от 23.12.2013 № 1023 «Об утверждении государственной программы «Социальная поддержка граждан Республики Татарстан» на 2014-2020 годы,</a:t>
                      </a:r>
                    </a:p>
                    <a:p>
                      <a:pPr lvl="0" hangingPunct="0"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Приказ Министерства образования и науки Республики Татарстан от 07.10.2014 года № 5651/14 «О создании республиканских базовых площадок по инклюзивному образованию»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ru-RU" sz="1100" b="1" i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………………………………………</a:t>
                      </a:r>
                    </a:p>
                    <a:p>
                      <a:r>
                        <a:rPr lang="ru-RU" sz="1100" b="1" i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Документы на уровне ОО:</a:t>
                      </a:r>
                      <a:endParaRPr lang="ru-RU" sz="1100" u="sng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Положение о группах компенсирующей направленности;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Положение об организации инклюзивной группы,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Положение о деятельности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ПМПк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Основная образовательная программа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Адаптированная основная образовательная программа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………………………………………</a:t>
                      </a: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Заведующий, ст. воспитатель, воспитатели,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специалисты,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Педсовет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(протокол № __ от ___)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Совещание при заведующей (протокол № __ от _____)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23" marR="56923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8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03" y="0"/>
            <a:ext cx="715659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5"/>
          <a:stretch/>
        </p:blipFill>
        <p:spPr>
          <a:xfrm>
            <a:off x="-30652" y="3261816"/>
            <a:ext cx="2543067" cy="359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egords15.edumsko.ru/uploads/2000/1040/section/47844/folder_1/vzaimodejstvie_d_s_i_shkol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4715" y="1004441"/>
            <a:ext cx="2979285" cy="2389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8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1583</TotalTime>
  <Words>1591</Words>
  <Application>Microsoft Office PowerPoint</Application>
  <PresentationFormat>Экран (4:3)</PresentationFormat>
  <Paragraphs>378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EEIA</cp:lastModifiedBy>
  <cp:revision>218</cp:revision>
  <dcterms:created xsi:type="dcterms:W3CDTF">2016-11-18T14:12:19Z</dcterms:created>
  <dcterms:modified xsi:type="dcterms:W3CDTF">2018-06-13T14:29:38Z</dcterms:modified>
</cp:coreProperties>
</file>